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69" r:id="rId5"/>
    <p:sldId id="258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D2BDBF-657A-46AC-9B39-AE82F385AE3F}" type="datetimeFigureOut">
              <a:rPr lang="it-IT" smtClean="0"/>
              <a:pPr/>
              <a:t>01/01/2001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57A7556-3F16-48F2-8D9D-D1019C1BCE5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lunno\AppData\Local\Microsoft\Windows\Temporary Internet Files\Content.IE5\SA8O6H3X\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9" y="1484783"/>
            <a:ext cx="3000141" cy="350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unno\AppData\Local\Microsoft\Windows\Temporary Internet Files\Content.IE5\UNF0KHWJ\AGRUMI-DISANO-SRL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995936" cy="3467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03648" y="0"/>
            <a:ext cx="72604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EDUCAZIONE ALIMENTARE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331403" y="4869160"/>
            <a:ext cx="94754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solidFill>
                  <a:srgbClr val="00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Principi per una sana alimentazione</a:t>
            </a:r>
            <a:endParaRPr lang="it-IT" sz="5400" b="1" cap="none" spc="0" dirty="0">
              <a:ln w="11430"/>
              <a:solidFill>
                <a:srgbClr val="0066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5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190655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Mangiare non significa solo appagare la sensazione di fame ma è anche convivio nel senso di </a:t>
            </a:r>
            <a:r>
              <a:rPr lang="it-IT" sz="2400" dirty="0" err="1" smtClean="0"/>
              <a:t>piacere,consolazione,rifugio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66499" y="2621228"/>
            <a:ext cx="8827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Quando una persona si rifiuta di consumare la quantità di cibo e bevande necessaria a mantenere un sano peso corporeo, molto probabilmente soffre di anoressia</a:t>
            </a:r>
            <a:r>
              <a:rPr lang="it-IT" dirty="0"/>
              <a:t>. </a:t>
            </a:r>
          </a:p>
        </p:txBody>
      </p:sp>
      <p:sp>
        <p:nvSpPr>
          <p:cNvPr id="6" name="Rettangolo 5"/>
          <p:cNvSpPr/>
          <p:nvPr/>
        </p:nvSpPr>
        <p:spPr>
          <a:xfrm>
            <a:off x="702478" y="116632"/>
            <a:ext cx="7081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PERCHE’ NON MANGI?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6499" y="4005064"/>
            <a:ext cx="8942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Perché alcuni ragazzi/e non mangiano quasi niente?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La risposta più comune è:»non voglio ingrassare, voglio essere magro/a»…questo è sbagliatissimo; il cibo è felicità, significa stare bene con se stessi e con gli altri; bisogna mangiare cibo sano ed essere fieri di mangiare , perché è fondamentale non preoccuparsi del proprio corpo quando non ce ne bisogno</a:t>
            </a:r>
            <a:r>
              <a:rPr lang="it-IT" sz="2000" dirty="0" smtClean="0">
                <a:solidFill>
                  <a:srgbClr val="FF0000"/>
                </a:solidFill>
              </a:rPr>
              <a:t>.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8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88640"/>
            <a:ext cx="84680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RELAZIONE CON IL CIBO OGGI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8105" y="169674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Ai giorni d’oggi, l’immagine corporea dell’uomo e della donna sono totalmente diversi in confronto agli anni passati.</a:t>
            </a:r>
          </a:p>
          <a:p>
            <a:r>
              <a:rPr lang="it-IT" sz="2400" dirty="0" smtClean="0"/>
              <a:t>Oggi la donna perfetta deve essere magrissima, quasi anoressica, senza neanche un filo di pancia.</a:t>
            </a:r>
          </a:p>
          <a:p>
            <a:endParaRPr lang="it-IT" sz="2400" dirty="0" smtClean="0"/>
          </a:p>
          <a:p>
            <a:r>
              <a:rPr lang="it-IT" sz="2400" dirty="0" smtClean="0"/>
              <a:t>Noi crediamo che l’uomo perfetto sia sempre dovuto essere muscoloso, alto e bello, ma in passato non era così…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18192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359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8616" y="116632"/>
            <a:ext cx="8985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RELAZIONE CON IL CIBO IERI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8616" y="1870958"/>
            <a:ext cx="8733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Negli anni passati la donna ideale doveva essere formosa e mediamente panciuta, con fianchi abbastanza ampi.</a:t>
            </a:r>
          </a:p>
          <a:p>
            <a:endParaRPr lang="it-IT" sz="2400" dirty="0"/>
          </a:p>
          <a:p>
            <a:r>
              <a:rPr lang="it-IT" sz="2400" dirty="0" smtClean="0"/>
              <a:t>L’uomo, a differenza di oggi, con il suo fisico dava una vera e propria immagine di sé in tutti i sensi, ad esempio se era panciuto era ricco, se era magro era povero.</a:t>
            </a:r>
            <a:endParaRPr lang="it-IT" sz="2400" dirty="0"/>
          </a:p>
        </p:txBody>
      </p:sp>
      <p:pic>
        <p:nvPicPr>
          <p:cNvPr id="4103" name="Picture 7" descr="C:\Users\Castagna\AppData\Local\Microsoft\Windows\Temporary Internet Files\Content.IE5\6OTXKPZD\Vanessa-Lorenzo-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2520279" cy="2811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406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528" y="620688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Per finire vorremo darvi un consiglio per evitare tutti questi problemi con il cibo…</a:t>
            </a:r>
            <a:endParaRPr lang="it-IT" sz="3600" dirty="0">
              <a:solidFill>
                <a:srgbClr val="FF0000"/>
              </a:solidFill>
            </a:endParaRPr>
          </a:p>
          <a:p>
            <a:r>
              <a:rPr lang="it-IT" sz="3600" dirty="0" smtClean="0">
                <a:solidFill>
                  <a:srgbClr val="FF0000"/>
                </a:solidFill>
              </a:rPr>
              <a:t>«Non sognate di essere magri e secchi, perché non sareste felici, non privatevi del cibo che vi piace, ma mangiate quando avete bisogno, il cibo è felicità e privandovi della felicità non condurrete mai una bella vita.»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5127" name="Picture 7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2341834" cy="2269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546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4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2000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3" y="5035277"/>
            <a:ext cx="2495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39" y="252264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316500" y="2204864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solidFill>
                  <a:srgbClr val="C00000"/>
                </a:solidFill>
              </a:rPr>
              <a:t>Power</a:t>
            </a:r>
            <a:r>
              <a:rPr lang="it-IT" sz="3600" dirty="0" smtClean="0">
                <a:solidFill>
                  <a:srgbClr val="C00000"/>
                </a:solidFill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</a:rPr>
              <a:t>point</a:t>
            </a:r>
            <a:r>
              <a:rPr lang="it-IT" sz="3600" dirty="0" smtClean="0">
                <a:solidFill>
                  <a:srgbClr val="C00000"/>
                </a:solidFill>
              </a:rPr>
              <a:t> realizzato da:</a:t>
            </a:r>
          </a:p>
          <a:p>
            <a:r>
              <a:rPr lang="it-IT" sz="3600" dirty="0" smtClean="0">
                <a:solidFill>
                  <a:srgbClr val="C00000"/>
                </a:solidFill>
              </a:rPr>
              <a:t>ANTONIO CASTAGNA</a:t>
            </a:r>
          </a:p>
          <a:p>
            <a:r>
              <a:rPr lang="it-IT" sz="3600" dirty="0" smtClean="0">
                <a:solidFill>
                  <a:srgbClr val="C00000"/>
                </a:solidFill>
              </a:rPr>
              <a:t>&amp;</a:t>
            </a:r>
          </a:p>
          <a:p>
            <a:r>
              <a:rPr lang="it-IT" sz="3600" dirty="0" smtClean="0">
                <a:solidFill>
                  <a:srgbClr val="C00000"/>
                </a:solidFill>
              </a:rPr>
              <a:t>GIOVANNI MARCELLI</a:t>
            </a:r>
            <a:endParaRPr lang="it-IT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19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864894" cy="21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15816" y="548680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Avere una sana alimentazione è molto importante  per il nostro stile di vita, ma anche per il nostro organismo…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077072"/>
            <a:ext cx="4644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Dobbiamo controllarci nel mangiare il cibo spazzatura, non dobbiamo evitarlo del tutto, ma almeno non esagerare.</a:t>
            </a:r>
            <a:endParaRPr lang="it-IT" sz="3200" dirty="0"/>
          </a:p>
        </p:txBody>
      </p:sp>
    </p:spTree>
    <p:extLst>
      <p:ext uri="{BB962C8B-B14F-4D97-AF65-F5344CB8AC3E}">
        <p14:creationId xmlns="" xmlns:p14="http://schemas.microsoft.com/office/powerpoint/2010/main" val="23929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908720"/>
            <a:ext cx="4860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La salute è uno stato di completo benessere fisico, mentale e sociale e non la semplice assenza di malattia o infermità...</a:t>
            </a:r>
          </a:p>
          <a:p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3200" dirty="0" smtClean="0">
                <a:solidFill>
                  <a:srgbClr val="FFFF00"/>
                </a:solidFill>
              </a:rPr>
              <a:t>Una sana alimentazione rappresenta il primo intervento di prevenzione a tutela della salute e dell’armonia fisica.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68016" y="188640"/>
            <a:ext cx="3526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SALUTE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9" name="Picture 15" descr="C:\Users\Castagna\AppData\Local\Microsoft\Windows\Temporary Internet Files\Content.IE5\6OTXKPZD\runn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261" y="1988840"/>
            <a:ext cx="435473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714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CHE MODO AGISCE L’ACQUA NEL NOSTRO ORGANISMO?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348880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Nell’organismo umano l’acqua rappresenta  un costituente essenziale per il mantenimento della vita.</a:t>
            </a:r>
          </a:p>
          <a:p>
            <a:r>
              <a:rPr lang="it-IT" sz="2800" dirty="0" smtClean="0"/>
              <a:t>La sua presenza è indispensabile per lo svolgimento di tutti i processi fisiologici che avvengono nel nostro corpo.</a:t>
            </a:r>
          </a:p>
          <a:p>
            <a:r>
              <a:rPr lang="it-IT" sz="2800" dirty="0" smtClean="0"/>
              <a:t>Bisogna bere almeno 2,5L di acqua al giorno, ed evitare di consumare bevande contenenti zuccheri, caffeina ecc.</a:t>
            </a:r>
          </a:p>
        </p:txBody>
      </p:sp>
      <p:pic>
        <p:nvPicPr>
          <p:cNvPr id="3079" name="Picture 7" descr="C:\Users\Castagna\AppData\Local\Microsoft\Windows\Temporary Internet Files\Content.IE5\7VRL8ETO\bicchiere_acqua_1b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92896"/>
            <a:ext cx="259432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851920" y="3212733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CIBO</a:t>
            </a:r>
            <a:endParaRPr lang="it-IT" sz="36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2843808" y="2276872"/>
            <a:ext cx="864096" cy="935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302134" y="1763524"/>
            <a:ext cx="10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ENERGIA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 flipV="1">
            <a:off x="4788024" y="1484784"/>
            <a:ext cx="170289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572000" y="1052736"/>
            <a:ext cx="80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FORZA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5148064" y="2996952"/>
            <a:ext cx="1440160" cy="538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948263" y="2627620"/>
            <a:ext cx="103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VITALITA’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5148064" y="3933056"/>
            <a:ext cx="100811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393236" y="475650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GIOIA</a:t>
            </a:r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 flipH="1">
            <a:off x="4067944" y="4077072"/>
            <a:ext cx="504056" cy="1048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1691680" y="3645024"/>
            <a:ext cx="1944216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348255" y="5260558"/>
            <a:ext cx="101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FELICITA’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016704" y="4416787"/>
            <a:ext cx="66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ARTE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48255" y="562891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B050"/>
                </a:solidFill>
              </a:rPr>
              <a:t>Mangiare quando ne abbiamo bisogno</a:t>
            </a:r>
            <a:endParaRPr lang="it-IT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1" y="764705"/>
            <a:ext cx="8567635" cy="471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516216" y="504511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a</a:t>
            </a:r>
            <a:r>
              <a:rPr lang="it-IT" sz="2400" dirty="0" smtClean="0">
                <a:solidFill>
                  <a:srgbClr val="FF0000"/>
                </a:solidFill>
              </a:rPr>
              <a:t>vere il piacere di mangiare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67840" y="1315506"/>
            <a:ext cx="2736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m</a:t>
            </a:r>
            <a:r>
              <a:rPr lang="it-IT" sz="2000" dirty="0" smtClean="0">
                <a:solidFill>
                  <a:srgbClr val="7030A0"/>
                </a:solidFill>
              </a:rPr>
              <a:t>angiare sano in abbondanza ed essere in forma </a:t>
            </a:r>
            <a:endParaRPr lang="it-IT" sz="2000" dirty="0">
              <a:solidFill>
                <a:srgbClr val="7030A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59396" y="526055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è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195494" y="47251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è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044507" y="26167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è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395772" y="10436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è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934477" y="2951123"/>
            <a:ext cx="182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m</a:t>
            </a:r>
            <a:r>
              <a:rPr lang="it-IT" sz="2400" dirty="0" smtClean="0">
                <a:solidFill>
                  <a:srgbClr val="0070C0"/>
                </a:solidFill>
              </a:rPr>
              <a:t>angiare sano per avere una vita sana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348255" y="17635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è</a:t>
            </a:r>
            <a:endParaRPr lang="it-IT" dirty="0"/>
          </a:p>
        </p:txBody>
      </p:sp>
      <p:sp>
        <p:nvSpPr>
          <p:cNvPr id="1024" name="CasellaDiTesto 1023"/>
          <p:cNvSpPr txBox="1"/>
          <p:nvPr/>
        </p:nvSpPr>
        <p:spPr>
          <a:xfrm>
            <a:off x="3491880" y="1700809"/>
            <a:ext cx="11283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m</a:t>
            </a:r>
            <a:r>
              <a:rPr lang="it-IT" sz="2000" dirty="0" smtClean="0">
                <a:solidFill>
                  <a:srgbClr val="C00000"/>
                </a:solidFill>
              </a:rPr>
              <a:t>angiare bene ed essere sempre attivi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1025" name="CasellaDiTesto 1024"/>
          <p:cNvSpPr txBox="1"/>
          <p:nvPr/>
        </p:nvSpPr>
        <p:spPr>
          <a:xfrm>
            <a:off x="1700337" y="44167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è</a:t>
            </a:r>
            <a:endParaRPr lang="it-IT" dirty="0"/>
          </a:p>
        </p:txBody>
      </p:sp>
      <p:sp>
        <p:nvSpPr>
          <p:cNvPr id="1027" name="CasellaDiTesto 1026"/>
          <p:cNvSpPr txBox="1"/>
          <p:nvPr/>
        </p:nvSpPr>
        <p:spPr>
          <a:xfrm>
            <a:off x="368189" y="476674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66CC"/>
                </a:solidFill>
              </a:rPr>
              <a:t>t</a:t>
            </a:r>
            <a:r>
              <a:rPr lang="it-IT" sz="2400" dirty="0" smtClean="0">
                <a:solidFill>
                  <a:srgbClr val="0066CC"/>
                </a:solidFill>
              </a:rPr>
              <a:t>rasformare il cibo in un capolavoro</a:t>
            </a:r>
            <a:endParaRPr lang="it-IT" sz="24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6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4178331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 partire dall’adolescenza </a:t>
            </a:r>
            <a:r>
              <a:rPr lang="it-IT" sz="2400" b="1" dirty="0" smtClean="0"/>
              <a:t>si </a:t>
            </a:r>
            <a:r>
              <a:rPr lang="it-IT" sz="2400" b="1" dirty="0"/>
              <a:t>assiste ad un aumento del  livello di preoccupazione per la propria </a:t>
            </a:r>
            <a:r>
              <a:rPr lang="it-IT" sz="2400" b="1" dirty="0" smtClean="0"/>
              <a:t>immagine.</a:t>
            </a: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243462" cy="28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588171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 </a:t>
            </a:r>
            <a:r>
              <a:rPr lang="it-IT" sz="2400" dirty="0" smtClean="0"/>
              <a:t>Ognuno deve</a:t>
            </a:r>
            <a:r>
              <a:rPr lang="it-IT" sz="2400" dirty="0"/>
              <a:t> </a:t>
            </a:r>
            <a:r>
              <a:rPr lang="it-IT" sz="2400" b="1" dirty="0"/>
              <a:t>imparare ad apprezzare il proprio aspetto cercando di evitare influssi esterni che potrebbero pregiudicare la propria </a:t>
            </a:r>
            <a:r>
              <a:rPr lang="it-IT" sz="2400" b="1" dirty="0" smtClean="0"/>
              <a:t>autostima</a:t>
            </a:r>
            <a:r>
              <a:rPr lang="it-IT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4" y="188640"/>
            <a:ext cx="20955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46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0"/>
            <a:ext cx="5447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«JUNK FOOD»</a:t>
            </a:r>
          </a:p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CIBO SPAZZATURA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77281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Che cos’è il cibo spazzatura?</a:t>
            </a:r>
          </a:p>
          <a:p>
            <a:r>
              <a:rPr lang="it-IT" sz="2400" dirty="0" smtClean="0"/>
              <a:t>Per cibo spazzatura (junk </a:t>
            </a:r>
            <a:r>
              <a:rPr lang="it-IT" sz="2400" dirty="0" err="1" smtClean="0"/>
              <a:t>food</a:t>
            </a:r>
            <a:r>
              <a:rPr lang="it-IT" sz="2400" dirty="0" smtClean="0"/>
              <a:t>) si intende un gruppo di alimenti accomunati dalla caratteristica di non essere salutari.</a:t>
            </a:r>
          </a:p>
          <a:p>
            <a:endParaRPr lang="it-IT" sz="2400" dirty="0"/>
          </a:p>
          <a:p>
            <a:r>
              <a:rPr lang="it-IT" sz="2400" dirty="0" smtClean="0"/>
              <a:t>I consumatori abituali del junk </a:t>
            </a:r>
            <a:r>
              <a:rPr lang="it-IT" sz="2400" dirty="0" err="1" smtClean="0"/>
              <a:t>food</a:t>
            </a:r>
            <a:r>
              <a:rPr lang="it-IT" sz="2400" dirty="0" smtClean="0"/>
              <a:t> sono in sovrappeso o addirittura sono obesi. Un esempio sono gli americani, ma l’attitudine di mangiare cibo spazzatura si sta dilagando in tutto il mondo.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204159" cy="21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C:\Users\Castagna\AppData\Local\Microsoft\Windows\Temporary Internet Files\Content.IE5\OKU9HD5E\HeartHealthTipsJUNKFOO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43022"/>
            <a:ext cx="3312368" cy="229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78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3155" y="116632"/>
            <a:ext cx="869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PERCHE’ MANGI JUNK FOOD?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26876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PERCHE’ LA GENTE, E SOPRATTUTTO I RAGAZZI, ABUSANO DI QUESTO CIBO SPAZZATURA?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La risposta è semplice: perché sono comodi ma soprattutto ECONOMICI…. Perché spendere 15 euro al giorno per un piatto salutare, quando con 5/6 euro puoi abbuffarti di hamburger, patatine, bibite ed un gelato?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A questo vi chiederete come mai non esistono valide alternative?</a:t>
            </a:r>
          </a:p>
          <a:p>
            <a:r>
              <a:rPr lang="it-IT" sz="2400" dirty="0" smtClean="0"/>
              <a:t>Semplice</a:t>
            </a:r>
            <a:r>
              <a:rPr lang="it-IT" sz="2400" dirty="0"/>
              <a:t>!</a:t>
            </a:r>
            <a:r>
              <a:rPr lang="it-IT" sz="2400" dirty="0" smtClean="0"/>
              <a:t> Perché la situazione economica del nostro paese non consente loro di rimanere a galla…mentre alle grosse catene di junk </a:t>
            </a:r>
            <a:r>
              <a:rPr lang="it-IT" sz="2400" dirty="0" err="1" smtClean="0"/>
              <a:t>food</a:t>
            </a:r>
            <a:r>
              <a:rPr lang="it-IT" sz="2400" dirty="0" smtClean="0"/>
              <a:t> non manca certo il capitale da investire.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2061" name="Picture 13" descr="C:\Users\Castagna\AppData\Local\Microsoft\Windows\Temporary Internet Files\Content.IE5\U0BZFPJS\burger_sandwich_PNG41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37112"/>
            <a:ext cx="2808762" cy="2210670"/>
          </a:xfrm>
          <a:prstGeom prst="rect">
            <a:avLst/>
          </a:prstGeom>
          <a:noFill/>
        </p:spPr>
      </p:pic>
      <p:pic>
        <p:nvPicPr>
          <p:cNvPr id="2063" name="Picture 15" descr="C:\Users\Castagna\AppData\Local\Microsoft\Windows\Temporary Internet Files\Content.IE5\6OTXKPZD\coca_col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4293096"/>
            <a:ext cx="1296144" cy="243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05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9168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Tuttavia il junk </a:t>
            </a:r>
            <a:r>
              <a:rPr lang="it-IT" sz="2400" dirty="0" err="1" smtClean="0"/>
              <a:t>food</a:t>
            </a:r>
            <a:r>
              <a:rPr lang="it-IT" sz="2400" dirty="0" smtClean="0"/>
              <a:t> non è sempre negativo per il nostro organismo, basta sapersi regolare.</a:t>
            </a:r>
          </a:p>
          <a:p>
            <a:r>
              <a:rPr lang="it-IT" sz="2400" dirty="0" smtClean="0"/>
              <a:t>Andare una volta al mese ad un fast </a:t>
            </a:r>
            <a:r>
              <a:rPr lang="it-IT" sz="2400" dirty="0" err="1" smtClean="0"/>
              <a:t>food</a:t>
            </a:r>
            <a:r>
              <a:rPr lang="it-IT" sz="2400" dirty="0"/>
              <a:t> </a:t>
            </a:r>
            <a:r>
              <a:rPr lang="it-IT" sz="2400" dirty="0" smtClean="0"/>
              <a:t>non può che farci bene, perché il nostro organismo ha bisogno di assimilare le proteine ei carboidrati di tale cibo, l’importante è fare sport e mangiare sano, senza esagerare con il cibo spazzatura.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-108519" y="63611"/>
            <a:ext cx="9217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IL NOSTRO ORGANISMO E IL JUNK FOOD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3096344" cy="220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37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317</TotalTime>
  <Words>760</Words>
  <Application>Microsoft Office PowerPoint</Application>
  <PresentationFormat>Presentazione su schermo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Universo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</dc:creator>
  <cp:lastModifiedBy>Castagna</cp:lastModifiedBy>
  <cp:revision>33</cp:revision>
  <dcterms:created xsi:type="dcterms:W3CDTF">2018-03-26T11:04:15Z</dcterms:created>
  <dcterms:modified xsi:type="dcterms:W3CDTF">2001-01-01T00:15:14Z</dcterms:modified>
</cp:coreProperties>
</file>